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handoutMasterIdLst>
    <p:handoutMasterId r:id="rId27"/>
  </p:handoutMasterIdLst>
  <p:sldIdLst>
    <p:sldId id="277" r:id="rId3"/>
    <p:sldId id="256" r:id="rId4"/>
    <p:sldId id="257" r:id="rId5"/>
    <p:sldId id="258" r:id="rId6"/>
    <p:sldId id="259" r:id="rId7"/>
    <p:sldId id="260" r:id="rId8"/>
    <p:sldId id="261" r:id="rId9"/>
    <p:sldId id="262" r:id="rId10"/>
    <p:sldId id="264" r:id="rId11"/>
    <p:sldId id="265" r:id="rId12"/>
    <p:sldId id="266" r:id="rId13"/>
    <p:sldId id="267" r:id="rId14"/>
    <p:sldId id="263" r:id="rId15"/>
    <p:sldId id="268" r:id="rId16"/>
    <p:sldId id="269" r:id="rId17"/>
    <p:sldId id="278" r:id="rId18"/>
    <p:sldId id="279" r:id="rId19"/>
    <p:sldId id="270" r:id="rId20"/>
    <p:sldId id="271" r:id="rId21"/>
    <p:sldId id="272" r:id="rId22"/>
    <p:sldId id="273" r:id="rId23"/>
    <p:sldId id="274" r:id="rId24"/>
    <p:sldId id="275" r:id="rId25"/>
    <p:sldId id="276" r:id="rId26"/>
  </p:sldIdLst>
  <p:sldSz cx="9144000" cy="6858000" type="screen4x3"/>
  <p:notesSz cx="7010400" cy="9296400"/>
  <p:embeddedFontLst>
    <p:embeddedFont>
      <p:font typeface="Calibri" panose="020F0502020204030204" pitchFamily="34" charset="0"/>
      <p:regular r:id="rId28"/>
      <p:bold r:id="rId29"/>
      <p:italic r:id="rId30"/>
      <p:boldItalic r:id="rId31"/>
    </p:embeddedFont>
    <p:embeddedFont>
      <p:font typeface="Papyrus" panose="03070502060502030205" pitchFamily="66" charset="0"/>
      <p:regular r:id="rId32"/>
    </p:embeddedFont>
    <p:embeddedFont>
      <p:font typeface="Impact" panose="020B0806030902050204" pitchFamily="34" charset="0"/>
      <p:regular r:id="rId33"/>
    </p:embeddedFont>
    <p:embeddedFont>
      <p:font typeface="Arial Black" panose="020B0A04020102020204" pitchFamily="34" charset="0"/>
      <p:bold r:id="rId34"/>
    </p:embeddedFont>
    <p:embeddedFont>
      <p:font typeface="Lucida Calligraphy" panose="03010101010101010101" pitchFamily="66"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8" autoAdjust="0"/>
    <p:restoredTop sz="91200" autoAdjust="0"/>
  </p:normalViewPr>
  <p:slideViewPr>
    <p:cSldViewPr>
      <p:cViewPr varScale="1">
        <p:scale>
          <a:sx n="98" d="100"/>
          <a:sy n="98" d="100"/>
        </p:scale>
        <p:origin x="159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246C04-180A-4BD0-A283-F02D03C5D23F}" type="datetimeFigureOut">
              <a:rPr lang="en-US" smtClean="0"/>
              <a:t>5/1/2016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8E08C0-B332-4586-A7CA-DDA96A792AE9}" type="slidenum">
              <a:rPr lang="en-US" smtClean="0"/>
              <a:t>‹#›</a:t>
            </a:fld>
            <a:endParaRPr lang="en-US"/>
          </a:p>
        </p:txBody>
      </p:sp>
    </p:spTree>
    <p:extLst>
      <p:ext uri="{BB962C8B-B14F-4D97-AF65-F5344CB8AC3E}">
        <p14:creationId xmlns:p14="http://schemas.microsoft.com/office/powerpoint/2010/main" val="6353160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297890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393262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3360171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Bell Gothic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EECE1">
                  <a:lumMod val="75000"/>
                </a:srgbClr>
              </a:solidFill>
            </a:endParaRPr>
          </a:p>
        </p:txBody>
      </p:sp>
      <p:sp>
        <p:nvSpPr>
          <p:cNvPr id="6" name="Slide Number Placeholder 5"/>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66680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EECE1">
                  <a:lumMod val="75000"/>
                </a:srgbClr>
              </a:solidFill>
            </a:endParaRPr>
          </a:p>
        </p:txBody>
      </p:sp>
      <p:sp>
        <p:nvSpPr>
          <p:cNvPr id="6" name="Slide Number Placeholder 5"/>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365654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EECE1">
                  <a:lumMod val="75000"/>
                </a:srgbClr>
              </a:solidFill>
            </a:endParaRPr>
          </a:p>
        </p:txBody>
      </p:sp>
      <p:sp>
        <p:nvSpPr>
          <p:cNvPr id="6" name="Slide Number Placeholder 5"/>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205626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7455" y="1600200"/>
            <a:ext cx="3804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600200"/>
            <a:ext cx="3804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EEECE1">
                  <a:lumMod val="75000"/>
                </a:srgbClr>
              </a:solidFill>
            </a:endParaRPr>
          </a:p>
        </p:txBody>
      </p:sp>
      <p:sp>
        <p:nvSpPr>
          <p:cNvPr id="7" name="Slide Number Placeholder 6"/>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62773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8" name="Footer Placeholder 7"/>
          <p:cNvSpPr>
            <a:spLocks noGrp="1"/>
          </p:cNvSpPr>
          <p:nvPr>
            <p:ph type="ftr" sz="quarter" idx="11"/>
          </p:nvPr>
        </p:nvSpPr>
        <p:spPr/>
        <p:txBody>
          <a:bodyPr/>
          <a:lstStyle/>
          <a:p>
            <a:endParaRPr lang="en-US" dirty="0">
              <a:solidFill>
                <a:srgbClr val="EEECE1">
                  <a:lumMod val="75000"/>
                </a:srgbClr>
              </a:solidFill>
            </a:endParaRPr>
          </a:p>
        </p:txBody>
      </p:sp>
      <p:sp>
        <p:nvSpPr>
          <p:cNvPr id="9" name="Slide Number Placeholder 8"/>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93092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EEECE1">
                  <a:lumMod val="75000"/>
                </a:srgbClr>
              </a:solidFill>
            </a:endParaRPr>
          </a:p>
        </p:txBody>
      </p:sp>
      <p:sp>
        <p:nvSpPr>
          <p:cNvPr id="5" name="Slide Number Placeholder 4"/>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24296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3" name="Footer Placeholder 2"/>
          <p:cNvSpPr>
            <a:spLocks noGrp="1"/>
          </p:cNvSpPr>
          <p:nvPr>
            <p:ph type="ftr" sz="quarter" idx="11"/>
          </p:nvPr>
        </p:nvSpPr>
        <p:spPr/>
        <p:txBody>
          <a:bodyPr/>
          <a:lstStyle/>
          <a:p>
            <a:endParaRPr lang="en-US" dirty="0">
              <a:solidFill>
                <a:srgbClr val="EEECE1">
                  <a:lumMod val="75000"/>
                </a:srgbClr>
              </a:solidFill>
            </a:endParaRPr>
          </a:p>
        </p:txBody>
      </p:sp>
      <p:sp>
        <p:nvSpPr>
          <p:cNvPr id="4" name="Slide Number Placeholder 3"/>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442987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EEECE1">
                  <a:lumMod val="75000"/>
                </a:srgbClr>
              </a:solidFill>
            </a:endParaRPr>
          </a:p>
        </p:txBody>
      </p:sp>
      <p:sp>
        <p:nvSpPr>
          <p:cNvPr id="7" name="Slide Number Placeholder 6"/>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270937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4194186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EEECE1">
                  <a:lumMod val="75000"/>
                </a:srgbClr>
              </a:solidFill>
            </a:endParaRPr>
          </a:p>
        </p:txBody>
      </p:sp>
      <p:sp>
        <p:nvSpPr>
          <p:cNvPr id="7" name="Slide Number Placeholder 6"/>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197016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EECE1">
                  <a:lumMod val="75000"/>
                </a:srgbClr>
              </a:solidFill>
            </a:endParaRPr>
          </a:p>
        </p:txBody>
      </p:sp>
      <p:sp>
        <p:nvSpPr>
          <p:cNvPr id="6" name="Slide Number Placeholder 5"/>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393079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EECE1">
                  <a:lumMod val="75000"/>
                </a:srgbClr>
              </a:solidFill>
            </a:endParaRPr>
          </a:p>
        </p:txBody>
      </p:sp>
      <p:sp>
        <p:nvSpPr>
          <p:cNvPr id="6" name="Slide Number Placeholder 5"/>
          <p:cNvSpPr>
            <a:spLocks noGrp="1"/>
          </p:cNvSpPr>
          <p:nvPr>
            <p:ph type="sldNum" sz="quarter" idx="12"/>
          </p:nvPr>
        </p:nvSpPr>
        <p:spPr/>
        <p:txBody>
          <a:body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25181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132521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369435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392906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241356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395726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78545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891A4-30BB-4187-BB10-47BF838F6041}"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3AE77-FF2C-4B79-8773-07461EE1BC20}" type="slidenum">
              <a:rPr lang="en-US" smtClean="0"/>
              <a:t>‹#›</a:t>
            </a:fld>
            <a:endParaRPr lang="en-US" dirty="0"/>
          </a:p>
        </p:txBody>
      </p:sp>
    </p:spTree>
    <p:extLst>
      <p:ext uri="{BB962C8B-B14F-4D97-AF65-F5344CB8AC3E}">
        <p14:creationId xmlns:p14="http://schemas.microsoft.com/office/powerpoint/2010/main" val="308084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891A4-30BB-4187-BB10-47BF838F6041}" type="datetimeFigureOut">
              <a:rPr lang="en-US" smtClean="0"/>
              <a:t>5/1/2016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AE77-FF2C-4B79-8773-07461EE1BC20}" type="slidenum">
              <a:rPr lang="en-US" smtClean="0"/>
              <a:t>‹#›</a:t>
            </a:fld>
            <a:endParaRPr lang="en-US" dirty="0"/>
          </a:p>
        </p:txBody>
      </p:sp>
    </p:spTree>
    <p:extLst>
      <p:ext uri="{BB962C8B-B14F-4D97-AF65-F5344CB8AC3E}">
        <p14:creationId xmlns:p14="http://schemas.microsoft.com/office/powerpoint/2010/main" val="189658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6200"/>
            <a:ext cx="6553200" cy="1143000"/>
          </a:xfrm>
          <a:prstGeom prst="rect">
            <a:avLst/>
          </a:prstGeom>
        </p:spPr>
        <p:txBody>
          <a:bodyPr vert="horz" lIns="91440" tIns="45720" rIns="91440" bIns="45720" rtlCol="0" anchor="ctr">
            <a:normAutofit/>
          </a:bodyPr>
          <a:lstStyle/>
          <a:p>
            <a:r>
              <a:rPr lang="en-US" dirty="0"/>
              <a:t>Click to edit Master</a:t>
            </a:r>
          </a:p>
        </p:txBody>
      </p:sp>
      <p:sp>
        <p:nvSpPr>
          <p:cNvPr id="3" name="Text Placeholder 2"/>
          <p:cNvSpPr>
            <a:spLocks noGrp="1"/>
          </p:cNvSpPr>
          <p:nvPr>
            <p:ph type="body" idx="1"/>
          </p:nvPr>
        </p:nvSpPr>
        <p:spPr>
          <a:xfrm>
            <a:off x="7620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18288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fld id="{F9057ED5-3FDC-4583-ABBF-4E23D348108E}" type="datetimeFigureOut">
              <a:rPr lang="en-US" smtClean="0">
                <a:solidFill>
                  <a:srgbClr val="EEECE1">
                    <a:lumMod val="75000"/>
                  </a:srgbClr>
                </a:solidFill>
              </a:rPr>
              <a:pPr/>
              <a:t>5/1/2016</a:t>
            </a:fld>
            <a:endParaRPr lang="en-US" dirty="0">
              <a:solidFill>
                <a:srgbClr val="EEECE1">
                  <a:lumMod val="75000"/>
                </a:srgbClr>
              </a:solidFill>
            </a:endParaRPr>
          </a:p>
        </p:txBody>
      </p:sp>
      <p:sp>
        <p:nvSpPr>
          <p:cNvPr id="5" name="Footer Placeholder 4"/>
          <p:cNvSpPr>
            <a:spLocks noGrp="1"/>
          </p:cNvSpPr>
          <p:nvPr>
            <p:ph type="ftr" sz="quarter" idx="3"/>
          </p:nvPr>
        </p:nvSpPr>
        <p:spPr>
          <a:xfrm>
            <a:off x="3035131" y="6356350"/>
            <a:ext cx="3073738" cy="365125"/>
          </a:xfrm>
          <a:prstGeom prst="rect">
            <a:avLst/>
          </a:prstGeom>
        </p:spPr>
        <p:txBody>
          <a:bodyPr vert="horz" lIns="91440" tIns="45720" rIns="91440" bIns="45720" rtlCol="0" anchor="ctr"/>
          <a:lstStyle>
            <a:lvl1pPr algn="ctr">
              <a:defRPr sz="1200">
                <a:solidFill>
                  <a:schemeClr val="bg2">
                    <a:lumMod val="75000"/>
                  </a:schemeClr>
                </a:solidFill>
                <a:latin typeface="Lucida Calligraphy" panose="03010101010101010101" pitchFamily="66" charset="0"/>
              </a:defRPr>
            </a:lvl1pPr>
          </a:lstStyle>
          <a:p>
            <a:endParaRPr lang="en-US" dirty="0">
              <a:solidFill>
                <a:srgbClr val="EEECE1">
                  <a:lumMod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FFA63748-D2B5-4FF5-B1E9-B0BDBB6DFFC5}" type="slidenum">
              <a:rPr lang="en-US" smtClean="0">
                <a:solidFill>
                  <a:srgbClr val="EEECE1">
                    <a:lumMod val="75000"/>
                  </a:srgbClr>
                </a:solidFill>
              </a:rPr>
              <a:pPr/>
              <a:t>‹#›</a:t>
            </a:fld>
            <a:endParaRPr lang="en-US" dirty="0">
              <a:solidFill>
                <a:srgbClr val="EEECE1">
                  <a:lumMod val="75000"/>
                </a:srgbClr>
              </a:solidFill>
            </a:endParaRPr>
          </a:p>
        </p:txBody>
      </p:sp>
    </p:spTree>
    <p:extLst>
      <p:ext uri="{BB962C8B-B14F-4D97-AF65-F5344CB8AC3E}">
        <p14:creationId xmlns:p14="http://schemas.microsoft.com/office/powerpoint/2010/main" val="557977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800" kern="1200">
          <a:solidFill>
            <a:schemeClr val="bg2"/>
          </a:solidFill>
          <a:latin typeface="Papyrus" panose="03070502060502030205"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Lithos Pro Regular" pitchFamily="8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Lithos Pro Regular" pitchFamily="8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Lithos Pro Regular" pitchFamily="8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Lithos Pro Regular" pitchFamily="8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Lithos Pro Regular" pitchFamily="8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ccel.org/print/schaff/anf01/ii.ii.lviii"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ccel.org/print/schaff/anf01/ii.ii.lviii"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Canon of Scripture</a:t>
            </a:r>
          </a:p>
        </p:txBody>
      </p:sp>
      <p:sp>
        <p:nvSpPr>
          <p:cNvPr id="3" name="Subtitle 2"/>
          <p:cNvSpPr>
            <a:spLocks noGrp="1"/>
          </p:cNvSpPr>
          <p:nvPr>
            <p:ph type="subTitle" idx="1"/>
          </p:nvPr>
        </p:nvSpPr>
        <p:spPr/>
        <p:txBody>
          <a:bodyPr/>
          <a:lstStyle/>
          <a:p>
            <a:r>
              <a:rPr lang="en-US" dirty="0"/>
              <a:t>1 Timothy | 2 Timothy | Titus</a:t>
            </a:r>
          </a:p>
          <a:p>
            <a:r>
              <a:rPr lang="en-US" dirty="0"/>
              <a:t>LEGITIMATE SCRIPTURE?</a:t>
            </a:r>
          </a:p>
        </p:txBody>
      </p:sp>
      <p:sp>
        <p:nvSpPr>
          <p:cNvPr id="4" name="TextBox 3"/>
          <p:cNvSpPr txBox="1"/>
          <p:nvPr/>
        </p:nvSpPr>
        <p:spPr>
          <a:xfrm>
            <a:off x="609600" y="5682734"/>
            <a:ext cx="8077200" cy="461665"/>
          </a:xfrm>
          <a:prstGeom prst="rect">
            <a:avLst/>
          </a:prstGeom>
          <a:noFill/>
        </p:spPr>
        <p:txBody>
          <a:bodyPr wrap="square" rtlCol="0">
            <a:spAutoFit/>
          </a:bodyPr>
          <a:lstStyle/>
          <a:p>
            <a:pPr algn="ctr"/>
            <a:r>
              <a:rPr lang="en-US" sz="2400" i="1" dirty="0">
                <a:solidFill>
                  <a:prstClr val="white"/>
                </a:solidFill>
              </a:rPr>
              <a:t>External Evidence</a:t>
            </a:r>
          </a:p>
        </p:txBody>
      </p:sp>
    </p:spTree>
    <p:extLst>
      <p:ext uri="{BB962C8B-B14F-4D97-AF65-F5344CB8AC3E}">
        <p14:creationId xmlns:p14="http://schemas.microsoft.com/office/powerpoint/2010/main" val="1280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“For if a man cannot govern himself in such matters, how shall he enjoin them on others? If a man does not keep himself from covetousness, he shall be defiled by idolatry, and shall be judged as one of the heathen. But who of us are ignorant of the judgment of the Lord? ‘Do we not know that the saints shall judge the world?’ as Paul teaches.” </a:t>
            </a:r>
          </a:p>
          <a:p>
            <a:pPr marL="465138" indent="0">
              <a:buNone/>
            </a:pPr>
            <a:r>
              <a:rPr lang="en-US" sz="2200" dirty="0"/>
              <a:t>(chapter 11:2; cf. 1 Cor. 6:2)</a:t>
            </a:r>
          </a:p>
        </p:txBody>
      </p:sp>
    </p:spTree>
    <p:extLst>
      <p:ext uri="{BB962C8B-B14F-4D97-AF65-F5344CB8AC3E}">
        <p14:creationId xmlns:p14="http://schemas.microsoft.com/office/powerpoint/2010/main" val="14504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“But I have neither seen nor heard of any such thing among you, in the midst of whom the blessed Paul laboured, and who are commended in the beginning of his Epistle. For he boasts of you in all those Churches which alone then knew the Lord; but we [of Smyrna] had not yet known Him.” </a:t>
            </a:r>
          </a:p>
          <a:p>
            <a:pPr marL="465138" indent="0">
              <a:buNone/>
            </a:pPr>
            <a:r>
              <a:rPr lang="en-US" sz="2200" dirty="0"/>
              <a:t>(chapter 11:3; cf. Philippians 1:1-11)</a:t>
            </a:r>
          </a:p>
        </p:txBody>
      </p:sp>
    </p:spTree>
    <p:extLst>
      <p:ext uri="{BB962C8B-B14F-4D97-AF65-F5344CB8AC3E}">
        <p14:creationId xmlns:p14="http://schemas.microsoft.com/office/powerpoint/2010/main" val="2983562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“I am deeply grieved, therefore, brethren, for him (Valens) and his wife; to whom may the Lord grant true repentance! And be ye then moderate in regard to this matter, and “</a:t>
            </a:r>
            <a:r>
              <a:rPr lang="en-US" u="sng" dirty="0"/>
              <a:t>do not count such as enemies</a:t>
            </a:r>
            <a:r>
              <a:rPr lang="en-US" dirty="0"/>
              <a:t>,” but call them back as suffering and straying members, that ye may save your whole body. For by so acting ye shall edify yourselves.” </a:t>
            </a:r>
          </a:p>
          <a:p>
            <a:pPr marL="465138" indent="0">
              <a:buNone/>
            </a:pPr>
            <a:r>
              <a:rPr lang="en-US" sz="2200" dirty="0"/>
              <a:t>(chapter 11:4; cf. </a:t>
            </a:r>
            <a:r>
              <a:rPr lang="en-US" sz="2200" u="sng" dirty="0"/>
              <a:t>2 Thess. 3:15</a:t>
            </a:r>
            <a:r>
              <a:rPr lang="en-US" sz="2200" dirty="0"/>
              <a:t>)</a:t>
            </a:r>
          </a:p>
        </p:txBody>
      </p:sp>
      <p:cxnSp>
        <p:nvCxnSpPr>
          <p:cNvPr id="5" name="Straight Connector 4"/>
          <p:cNvCxnSpPr/>
          <p:nvPr/>
        </p:nvCxnSpPr>
        <p:spPr>
          <a:xfrm>
            <a:off x="1295400" y="3581400"/>
            <a:ext cx="16002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4346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“For I am persuaded that ye are well trained in the sacred writings, and nothing is hidden from you. But to myself this is not granted. Only, as it is said in these scriptures, </a:t>
            </a:r>
            <a:r>
              <a:rPr lang="en-US" i="1" u="sng" dirty="0">
                <a:solidFill>
                  <a:schemeClr val="accent3">
                    <a:lumMod val="40000"/>
                    <a:lumOff val="60000"/>
                  </a:schemeClr>
                </a:solidFill>
              </a:rPr>
              <a:t>Be ye angry and sin not</a:t>
            </a:r>
            <a:r>
              <a:rPr lang="en-US" dirty="0"/>
              <a:t>, and </a:t>
            </a:r>
            <a:r>
              <a:rPr lang="en-US" i="1" u="sng" dirty="0"/>
              <a:t>Let not the sun set on your wrath</a:t>
            </a:r>
            <a:r>
              <a:rPr lang="en-US" u="sng" dirty="0"/>
              <a:t>.</a:t>
            </a:r>
            <a:r>
              <a:rPr lang="en-US" dirty="0"/>
              <a:t> Blessed is he that remembereth this; and I trust that this is in you.”</a:t>
            </a:r>
          </a:p>
          <a:p>
            <a:pPr marL="465138" indent="0">
              <a:buNone/>
            </a:pPr>
            <a:r>
              <a:rPr lang="en-US" sz="2200" dirty="0"/>
              <a:t>(chapter 12:1; cf. </a:t>
            </a:r>
            <a:r>
              <a:rPr lang="en-US" sz="2200" u="sng" dirty="0">
                <a:solidFill>
                  <a:schemeClr val="accent3">
                    <a:lumMod val="40000"/>
                    <a:lumOff val="60000"/>
                  </a:schemeClr>
                </a:solidFill>
              </a:rPr>
              <a:t>Psa. 4:4</a:t>
            </a:r>
            <a:r>
              <a:rPr lang="en-US" sz="2200" dirty="0"/>
              <a:t>; </a:t>
            </a:r>
            <a:r>
              <a:rPr lang="en-US" sz="2200" u="sng" dirty="0"/>
              <a:t>Eph. 4:26</a:t>
            </a:r>
            <a:r>
              <a:rPr lang="en-US" sz="2200" dirty="0"/>
              <a:t>)</a:t>
            </a:r>
          </a:p>
        </p:txBody>
      </p:sp>
    </p:spTree>
    <p:extLst>
      <p:ext uri="{BB962C8B-B14F-4D97-AF65-F5344CB8AC3E}">
        <p14:creationId xmlns:p14="http://schemas.microsoft.com/office/powerpoint/2010/main" val="1593194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Clement (A.D. 30-101)</a:t>
            </a:r>
            <a:br>
              <a:rPr lang="en-US" dirty="0"/>
            </a:br>
            <a:r>
              <a:rPr lang="en-US" sz="2800" dirty="0"/>
              <a:t>~A.D. 97, </a:t>
            </a:r>
            <a:r>
              <a:rPr lang="en-US" sz="2800" i="1" dirty="0"/>
              <a:t>First Epistle To The Corinthians:</a:t>
            </a:r>
            <a:endParaRPr lang="en-US" sz="2800" dirty="0"/>
          </a:p>
          <a:p>
            <a:pPr marL="465138" indent="0">
              <a:buNone/>
            </a:pPr>
            <a:r>
              <a:rPr lang="en-US" dirty="0"/>
              <a:t>“Ye never grudged any act of kindness, being ‘ready to every good work.’” </a:t>
            </a:r>
          </a:p>
          <a:p>
            <a:pPr marL="465138" indent="0">
              <a:buNone/>
            </a:pPr>
            <a:r>
              <a:rPr lang="en-US" sz="2200" dirty="0"/>
              <a:t>(chapter 2:7; cf. Titus 3:1)</a:t>
            </a:r>
          </a:p>
        </p:txBody>
      </p:sp>
      <p:sp>
        <p:nvSpPr>
          <p:cNvPr id="4" name="TextBox 3"/>
          <p:cNvSpPr txBox="1"/>
          <p:nvPr/>
        </p:nvSpPr>
        <p:spPr>
          <a:xfrm>
            <a:off x="1371600" y="5105400"/>
            <a:ext cx="6705600"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dirty="0">
                <a:solidFill>
                  <a:prstClr val="white"/>
                </a:solidFill>
              </a:rPr>
              <a:t>“And I urge you also, true companion, help these women who labored with me in the gospel, with Clement also, and the rest of my fellow workers, whose names are in the Book of Life” (Phil. 4:3).</a:t>
            </a:r>
          </a:p>
        </p:txBody>
      </p:sp>
    </p:spTree>
    <p:extLst>
      <p:ext uri="{BB962C8B-B14F-4D97-AF65-F5344CB8AC3E}">
        <p14:creationId xmlns:p14="http://schemas.microsoft.com/office/powerpoint/2010/main" val="3234692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Clement (A.D. 30-101)</a:t>
            </a:r>
            <a:br>
              <a:rPr lang="en-US" dirty="0"/>
            </a:br>
            <a:r>
              <a:rPr lang="en-US" sz="2800" dirty="0"/>
              <a:t>~A.D. 97, </a:t>
            </a:r>
            <a:r>
              <a:rPr lang="en-US" sz="2800" i="1" dirty="0"/>
              <a:t>First Epistle To The Corinthians:</a:t>
            </a:r>
            <a:endParaRPr lang="en-US" sz="2800" dirty="0"/>
          </a:p>
          <a:p>
            <a:pPr marL="465138" indent="0">
              <a:buNone/>
            </a:pPr>
            <a:r>
              <a:rPr lang="en-US" dirty="0"/>
              <a:t>“May God, who seeth all things, and who is the Ruler of all spirits and the Lord of all flesh—who chose our Lord Jesus Christ and us through Him to </a:t>
            </a:r>
            <a:r>
              <a:rPr lang="en-US" u="sng" dirty="0"/>
              <a:t>be a peculiar</a:t>
            </a:r>
            <a:r>
              <a:rPr lang="en-US" u="sng" baseline="30000" dirty="0"/>
              <a:t> </a:t>
            </a:r>
            <a:r>
              <a:rPr lang="en-US" u="sng" dirty="0"/>
              <a:t>people</a:t>
            </a:r>
            <a:r>
              <a:rPr lang="en-US" dirty="0"/>
              <a:t>” </a:t>
            </a:r>
          </a:p>
          <a:p>
            <a:pPr marL="465138" indent="0">
              <a:buNone/>
            </a:pPr>
            <a:r>
              <a:rPr lang="en-US" sz="2200" dirty="0"/>
              <a:t>(chapter 58; cf. </a:t>
            </a:r>
            <a:r>
              <a:rPr lang="en-US" sz="2200" u="sng" dirty="0"/>
              <a:t>Titus 2:14</a:t>
            </a:r>
            <a:r>
              <a:rPr lang="en-US" sz="2200" dirty="0"/>
              <a:t>)</a:t>
            </a:r>
          </a:p>
        </p:txBody>
      </p:sp>
      <p:sp>
        <p:nvSpPr>
          <p:cNvPr id="4" name="Rectangle 3"/>
          <p:cNvSpPr/>
          <p:nvPr/>
        </p:nvSpPr>
        <p:spPr>
          <a:xfrm>
            <a:off x="1219200" y="6477000"/>
            <a:ext cx="7391400" cy="369332"/>
          </a:xfrm>
          <a:prstGeom prst="rect">
            <a:avLst/>
          </a:prstGeom>
        </p:spPr>
        <p:txBody>
          <a:bodyPr wrap="square">
            <a:spAutoFit/>
          </a:bodyPr>
          <a:lstStyle/>
          <a:p>
            <a:r>
              <a:rPr lang="en-US" dirty="0">
                <a:solidFill>
                  <a:prstClr val="white"/>
                </a:solidFill>
                <a:hlinkClick r:id="rId2"/>
              </a:rPr>
              <a:t>http://www.ccel.org/print/schaff/anf01/ii.ii.lviii</a:t>
            </a:r>
            <a:endParaRPr lang="en-US" dirty="0">
              <a:solidFill>
                <a:prstClr val="white"/>
              </a:solidFill>
            </a:endParaRPr>
          </a:p>
        </p:txBody>
      </p:sp>
    </p:spTree>
    <p:extLst>
      <p:ext uri="{BB962C8B-B14F-4D97-AF65-F5344CB8AC3E}">
        <p14:creationId xmlns:p14="http://schemas.microsoft.com/office/powerpoint/2010/main" val="4050204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Clement (A.D. 30-101)</a:t>
            </a:r>
            <a:br>
              <a:rPr lang="en-US" dirty="0"/>
            </a:br>
            <a:r>
              <a:rPr lang="en-US" sz="2800" dirty="0"/>
              <a:t>~A.D. 97, </a:t>
            </a:r>
            <a:r>
              <a:rPr lang="en-US" sz="2800" i="1" dirty="0"/>
              <a:t>First Epistle To The Corinthians:</a:t>
            </a:r>
            <a:endParaRPr lang="en-US" sz="2800" dirty="0"/>
          </a:p>
          <a:p>
            <a:pPr marL="465138" lvl="2" indent="0">
              <a:buNone/>
            </a:pPr>
            <a:r>
              <a:rPr lang="en-US" sz="3200" dirty="0"/>
              <a:t>“By Him the Lord has willed that we should taste of immortal knowledge, “who, being the brightness of His majesty, is by so much greater than the angels, as He hath by inheritance obtained a more excellent name than they.” </a:t>
            </a:r>
          </a:p>
          <a:p>
            <a:pPr marL="465138" indent="0">
              <a:buNone/>
            </a:pPr>
            <a:r>
              <a:rPr lang="en-US" sz="2800" dirty="0"/>
              <a:t>(chapter 36; cf. Heb. 1:3, 4)</a:t>
            </a:r>
          </a:p>
        </p:txBody>
      </p:sp>
      <p:sp>
        <p:nvSpPr>
          <p:cNvPr id="4" name="Rectangle 3"/>
          <p:cNvSpPr/>
          <p:nvPr/>
        </p:nvSpPr>
        <p:spPr>
          <a:xfrm>
            <a:off x="1219200" y="6477000"/>
            <a:ext cx="739140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hlinkClick r:id="rId2"/>
              </a:rPr>
              <a:t>http://www.ccel.org/print/schaff/anf01/ii.ii.lviii</a:t>
            </a:r>
            <a:endParaRPr kumimoji="0" lang="en-US"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7708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lnSpcReduction="10000"/>
          </a:bodyPr>
          <a:lstStyle/>
          <a:p>
            <a:pPr marL="0" indent="0">
              <a:buNone/>
            </a:pPr>
            <a:r>
              <a:rPr lang="en-US" dirty="0"/>
              <a:t>Clement (A.D. 30-101)</a:t>
            </a:r>
            <a:br>
              <a:rPr lang="en-US" dirty="0"/>
            </a:br>
            <a:r>
              <a:rPr lang="en-US" sz="2800" dirty="0"/>
              <a:t>~A.D. 97, </a:t>
            </a:r>
            <a:r>
              <a:rPr lang="en-US" sz="2800" i="1" dirty="0"/>
              <a:t>First Epistle To The Corinthians:</a:t>
            </a:r>
            <a:endParaRPr lang="en-US" sz="2800" dirty="0"/>
          </a:p>
          <a:p>
            <a:pPr marL="465138" lvl="2" indent="0">
              <a:buNone/>
            </a:pPr>
            <a:r>
              <a:rPr lang="en-US" sz="4000" dirty="0"/>
              <a:t>“</a:t>
            </a:r>
            <a:r>
              <a:rPr lang="en-US" sz="3200" u="sng" dirty="0"/>
              <a:t>Why are there strifes, and tumults, and divisions, and schisms, and wars among you</a:t>
            </a:r>
            <a:r>
              <a:rPr lang="en-US" sz="3200" dirty="0"/>
              <a:t>? Have we not [all] one God and one Christ? Is there not one Spirit of grace poured out upon us? And have we not one calling in Christ? Why do we divide and tear to pieces the members of Christ, and raise up strife against our own body, and have reached such a height of madness as to forget that ‘we are members one of another?’”</a:t>
            </a:r>
            <a:endParaRPr lang="en-US" sz="4000" dirty="0"/>
          </a:p>
          <a:p>
            <a:pPr marL="465138" indent="0">
              <a:buNone/>
            </a:pPr>
            <a:r>
              <a:rPr lang="en-US" sz="2800" dirty="0"/>
              <a:t>(chapter 46; cf. Eph. 4:4-6, 25; </a:t>
            </a:r>
            <a:r>
              <a:rPr lang="en-US" sz="2800" u="sng" dirty="0"/>
              <a:t>Jas. 4:1</a:t>
            </a:r>
            <a:r>
              <a:rPr lang="en-US" sz="2800" dirty="0"/>
              <a:t>)</a:t>
            </a:r>
          </a:p>
        </p:txBody>
      </p:sp>
      <p:cxnSp>
        <p:nvCxnSpPr>
          <p:cNvPr id="5" name="Straight Arrow Connector 4"/>
          <p:cNvCxnSpPr/>
          <p:nvPr/>
        </p:nvCxnSpPr>
        <p:spPr>
          <a:xfrm flipV="1">
            <a:off x="4419600" y="5715000"/>
            <a:ext cx="2209800" cy="6858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 name="Flowchart: Process 5"/>
          <p:cNvSpPr/>
          <p:nvPr/>
        </p:nvSpPr>
        <p:spPr>
          <a:xfrm>
            <a:off x="4267200" y="6400800"/>
            <a:ext cx="304800" cy="304800"/>
          </a:xfrm>
          <a:prstGeom prst="flowChart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64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Clement</a:t>
            </a:r>
          </a:p>
        </p:txBody>
      </p:sp>
      <p:sp>
        <p:nvSpPr>
          <p:cNvPr id="3" name="Content Placeholder 2"/>
          <p:cNvSpPr>
            <a:spLocks noGrp="1"/>
          </p:cNvSpPr>
          <p:nvPr>
            <p:ph idx="1"/>
          </p:nvPr>
        </p:nvSpPr>
        <p:spPr/>
        <p:txBody>
          <a:bodyPr/>
          <a:lstStyle/>
          <a:p>
            <a:r>
              <a:rPr lang="en-US" dirty="0"/>
              <a:t>Quotes from Romans, 1 Corinthians, 1 Peter frequently</a:t>
            </a:r>
          </a:p>
          <a:p>
            <a:r>
              <a:rPr lang="en-US" dirty="0"/>
              <a:t>Quotes from the gospels, Titus, Hebrews, Ephesians and James</a:t>
            </a:r>
          </a:p>
        </p:txBody>
      </p:sp>
    </p:spTree>
    <p:extLst>
      <p:ext uri="{BB962C8B-B14F-4D97-AF65-F5344CB8AC3E}">
        <p14:creationId xmlns:p14="http://schemas.microsoft.com/office/powerpoint/2010/main" val="35700160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a:xfrm>
            <a:off x="762000" y="1600200"/>
            <a:ext cx="7924800" cy="5029200"/>
          </a:xfrm>
        </p:spPr>
        <p:txBody>
          <a:bodyPr>
            <a:normAutofit/>
          </a:bodyPr>
          <a:lstStyle/>
          <a:p>
            <a:r>
              <a:rPr lang="en-US" sz="3600" dirty="0"/>
              <a:t>If 1, 2 Timothy, Titus, Ephesians, 2 Thessalonians, James, and Hebrews were written in the second century, how can they be quoted in the first?</a:t>
            </a:r>
          </a:p>
          <a:p>
            <a:r>
              <a:rPr lang="en-US" sz="3600" dirty="0"/>
              <a:t>If these were written by a fraud in the first century, how could it be passed under the noses of those who were contemporaries with the original writers</a:t>
            </a:r>
          </a:p>
        </p:txBody>
      </p:sp>
    </p:spTree>
    <p:extLst>
      <p:ext uri="{BB962C8B-B14F-4D97-AF65-F5344CB8AC3E}">
        <p14:creationId xmlns:p14="http://schemas.microsoft.com/office/powerpoint/2010/main" val="31402698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2590476" y="5292298"/>
            <a:ext cx="4205936" cy="0"/>
          </a:xfrm>
          <a:prstGeom prst="line">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Ancient Testimony</a:t>
            </a:r>
          </a:p>
        </p:txBody>
      </p:sp>
      <p:cxnSp>
        <p:nvCxnSpPr>
          <p:cNvPr id="5" name="Straight Arrow Connector 4"/>
          <p:cNvCxnSpPr/>
          <p:nvPr/>
        </p:nvCxnSpPr>
        <p:spPr>
          <a:xfrm>
            <a:off x="762000" y="3962400"/>
            <a:ext cx="7772400" cy="0"/>
          </a:xfrm>
          <a:prstGeom prst="straightConnector1">
            <a:avLst/>
          </a:prstGeom>
          <a:ln w="136525">
            <a:solidFill>
              <a:schemeClr val="tx1"/>
            </a:solidFill>
            <a:headEnd type="none" w="med" len="med"/>
            <a:tailEnd type="none" w="med" len="med"/>
          </a:ln>
          <a:effectLst>
            <a:glow rad="101600">
              <a:schemeClr val="accent6">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712671" y="3347801"/>
            <a:ext cx="555858" cy="461665"/>
          </a:xfrm>
          <a:prstGeom prst="rect">
            <a:avLst/>
          </a:prstGeom>
          <a:noFill/>
        </p:spPr>
        <p:txBody>
          <a:bodyPr wrap="none" rtlCol="0">
            <a:spAutoFit/>
          </a:bodyPr>
          <a:lstStyle/>
          <a:p>
            <a:r>
              <a:rPr lang="en-US" sz="2400" dirty="0">
                <a:solidFill>
                  <a:prstClr val="white"/>
                </a:solidFill>
              </a:rPr>
              <a:t>1</a:t>
            </a:r>
            <a:r>
              <a:rPr lang="en-US" sz="2400" baseline="30000" dirty="0">
                <a:solidFill>
                  <a:prstClr val="white"/>
                </a:solidFill>
              </a:rPr>
              <a:t>st</a:t>
            </a:r>
            <a:r>
              <a:rPr lang="en-US" sz="2400" dirty="0">
                <a:solidFill>
                  <a:prstClr val="white"/>
                </a:solidFill>
              </a:rPr>
              <a:t> </a:t>
            </a:r>
          </a:p>
        </p:txBody>
      </p:sp>
      <p:sp>
        <p:nvSpPr>
          <p:cNvPr id="10" name="TextBox 9"/>
          <p:cNvSpPr txBox="1"/>
          <p:nvPr/>
        </p:nvSpPr>
        <p:spPr>
          <a:xfrm>
            <a:off x="4277746" y="3347803"/>
            <a:ext cx="740908" cy="461665"/>
          </a:xfrm>
          <a:prstGeom prst="rect">
            <a:avLst/>
          </a:prstGeom>
          <a:noFill/>
        </p:spPr>
        <p:txBody>
          <a:bodyPr wrap="none" rtlCol="0">
            <a:spAutoFit/>
          </a:bodyPr>
          <a:lstStyle/>
          <a:p>
            <a:pPr algn="ctr"/>
            <a:r>
              <a:rPr lang="en-US" sz="2400" dirty="0">
                <a:solidFill>
                  <a:prstClr val="white"/>
                </a:solidFill>
              </a:rPr>
              <a:t>10</a:t>
            </a:r>
            <a:r>
              <a:rPr lang="en-US" sz="2400" baseline="30000" dirty="0">
                <a:solidFill>
                  <a:prstClr val="white"/>
                </a:solidFill>
              </a:rPr>
              <a:t>th</a:t>
            </a:r>
            <a:r>
              <a:rPr lang="en-US" sz="2400" dirty="0">
                <a:solidFill>
                  <a:prstClr val="white"/>
                </a:solidFill>
              </a:rPr>
              <a:t> </a:t>
            </a:r>
          </a:p>
        </p:txBody>
      </p:sp>
      <p:sp>
        <p:nvSpPr>
          <p:cNvPr id="11" name="TextBox 10"/>
          <p:cNvSpPr txBox="1"/>
          <p:nvPr/>
        </p:nvSpPr>
        <p:spPr>
          <a:xfrm>
            <a:off x="8127851" y="3347802"/>
            <a:ext cx="711349" cy="461665"/>
          </a:xfrm>
          <a:prstGeom prst="rect">
            <a:avLst/>
          </a:prstGeom>
          <a:noFill/>
        </p:spPr>
        <p:txBody>
          <a:bodyPr wrap="none" rtlCol="0">
            <a:spAutoFit/>
          </a:bodyPr>
          <a:lstStyle/>
          <a:p>
            <a:pPr algn="ctr"/>
            <a:r>
              <a:rPr lang="en-US" sz="2400" dirty="0">
                <a:solidFill>
                  <a:prstClr val="white"/>
                </a:solidFill>
              </a:rPr>
              <a:t>21</a:t>
            </a:r>
            <a:r>
              <a:rPr lang="en-US" sz="2400" baseline="30000" dirty="0">
                <a:solidFill>
                  <a:prstClr val="white"/>
                </a:solidFill>
              </a:rPr>
              <a:t>st</a:t>
            </a:r>
            <a:r>
              <a:rPr lang="en-US" sz="2400" dirty="0">
                <a:solidFill>
                  <a:prstClr val="white"/>
                </a:solidFill>
              </a:rPr>
              <a:t> </a:t>
            </a:r>
          </a:p>
        </p:txBody>
      </p:sp>
      <p:cxnSp>
        <p:nvCxnSpPr>
          <p:cNvPr id="13" name="Straight Connector 12"/>
          <p:cNvCxnSpPr>
            <a:endCxn id="10" idx="2"/>
          </p:cNvCxnSpPr>
          <p:nvPr/>
        </p:nvCxnSpPr>
        <p:spPr>
          <a:xfrm flipV="1">
            <a:off x="4648200" y="3809468"/>
            <a:ext cx="0" cy="152932"/>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8458200" y="3810000"/>
            <a:ext cx="0" cy="15293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838200" y="3810000"/>
            <a:ext cx="0" cy="152932"/>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990600" y="4186535"/>
            <a:ext cx="623889" cy="461665"/>
          </a:xfrm>
          <a:prstGeom prst="rect">
            <a:avLst/>
          </a:prstGeom>
          <a:noFill/>
        </p:spPr>
        <p:txBody>
          <a:bodyPr wrap="none" rtlCol="0">
            <a:spAutoFit/>
          </a:bodyPr>
          <a:lstStyle/>
          <a:p>
            <a:r>
              <a:rPr lang="en-US" sz="2400" dirty="0">
                <a:solidFill>
                  <a:prstClr val="white"/>
                </a:solidFill>
              </a:rPr>
              <a:t>2</a:t>
            </a:r>
            <a:r>
              <a:rPr lang="en-US" sz="2400" baseline="30000" dirty="0">
                <a:solidFill>
                  <a:prstClr val="white"/>
                </a:solidFill>
              </a:rPr>
              <a:t>nd</a:t>
            </a:r>
            <a:r>
              <a:rPr lang="en-US" sz="2400" dirty="0">
                <a:solidFill>
                  <a:prstClr val="white"/>
                </a:solidFill>
              </a:rPr>
              <a:t> </a:t>
            </a:r>
          </a:p>
        </p:txBody>
      </p:sp>
      <p:cxnSp>
        <p:nvCxnSpPr>
          <p:cNvPr id="17" name="Straight Connector 16"/>
          <p:cNvCxnSpPr/>
          <p:nvPr/>
        </p:nvCxnSpPr>
        <p:spPr>
          <a:xfrm flipV="1">
            <a:off x="1295400" y="3962400"/>
            <a:ext cx="0" cy="152932"/>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8077200" y="3962400"/>
            <a:ext cx="0" cy="152932"/>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7772400" y="4186535"/>
            <a:ext cx="671979" cy="461665"/>
          </a:xfrm>
          <a:prstGeom prst="rect">
            <a:avLst/>
          </a:prstGeom>
          <a:noFill/>
        </p:spPr>
        <p:txBody>
          <a:bodyPr wrap="none" rtlCol="0">
            <a:spAutoFit/>
          </a:bodyPr>
          <a:lstStyle/>
          <a:p>
            <a:r>
              <a:rPr lang="en-US" sz="2400" dirty="0">
                <a:solidFill>
                  <a:prstClr val="white"/>
                </a:solidFill>
              </a:rPr>
              <a:t>20</a:t>
            </a:r>
            <a:r>
              <a:rPr lang="en-US" sz="2400" baseline="30000" dirty="0">
                <a:solidFill>
                  <a:prstClr val="white"/>
                </a:solidFill>
              </a:rPr>
              <a:t>th</a:t>
            </a:r>
            <a:endParaRPr lang="en-US" sz="2400" dirty="0">
              <a:solidFill>
                <a:prstClr val="white"/>
              </a:solidFill>
            </a:endParaRPr>
          </a:p>
        </p:txBody>
      </p:sp>
      <p:sp>
        <p:nvSpPr>
          <p:cNvPr id="20" name="TextBox 19"/>
          <p:cNvSpPr txBox="1"/>
          <p:nvPr/>
        </p:nvSpPr>
        <p:spPr>
          <a:xfrm>
            <a:off x="762000" y="2052935"/>
            <a:ext cx="7772400" cy="1077218"/>
          </a:xfrm>
          <a:prstGeom prst="rect">
            <a:avLst/>
          </a:prstGeom>
          <a:noFill/>
        </p:spPr>
        <p:txBody>
          <a:bodyPr wrap="square" rtlCol="0">
            <a:spAutoFit/>
          </a:bodyPr>
          <a:lstStyle/>
          <a:p>
            <a:pPr algn="ctr"/>
            <a:r>
              <a:rPr lang="en-US" sz="3200" dirty="0">
                <a:solidFill>
                  <a:prstClr val="white"/>
                </a:solidFill>
                <a:effectLst>
                  <a:outerShdw blurRad="38100" dist="38100" dir="2700000" algn="tl">
                    <a:srgbClr val="000000">
                      <a:alpha val="43137"/>
                    </a:srgbClr>
                  </a:outerShdw>
                </a:effectLst>
                <a:latin typeface="Arial Black" panose="020B0A04020102020204" pitchFamily="34" charset="0"/>
              </a:rPr>
              <a:t>Who would be a better judge of</a:t>
            </a:r>
            <a:br>
              <a:rPr lang="en-US" sz="3200" dirty="0">
                <a:solidFill>
                  <a:prstClr val="white"/>
                </a:solidFill>
                <a:effectLst>
                  <a:outerShdw blurRad="38100" dist="38100" dir="2700000" algn="tl">
                    <a:srgbClr val="000000">
                      <a:alpha val="43137"/>
                    </a:srgbClr>
                  </a:outerShdw>
                </a:effectLst>
                <a:latin typeface="Arial Black" panose="020B0A04020102020204" pitchFamily="34" charset="0"/>
              </a:rPr>
            </a:br>
            <a:r>
              <a:rPr lang="en-US" sz="3200" dirty="0">
                <a:solidFill>
                  <a:prstClr val="white"/>
                </a:solidFill>
                <a:effectLst>
                  <a:outerShdw blurRad="38100" dist="38100" dir="2700000" algn="tl">
                    <a:srgbClr val="000000">
                      <a:alpha val="43137"/>
                    </a:srgbClr>
                  </a:outerShdw>
                </a:effectLst>
                <a:latin typeface="Arial Black" panose="020B0A04020102020204" pitchFamily="34" charset="0"/>
              </a:rPr>
              <a:t>AUTHORSHIP?</a:t>
            </a:r>
          </a:p>
        </p:txBody>
      </p:sp>
      <p:sp>
        <p:nvSpPr>
          <p:cNvPr id="21" name="TextBox 20"/>
          <p:cNvSpPr txBox="1"/>
          <p:nvPr/>
        </p:nvSpPr>
        <p:spPr>
          <a:xfrm>
            <a:off x="7239000" y="3352800"/>
            <a:ext cx="671979" cy="461665"/>
          </a:xfrm>
          <a:prstGeom prst="rect">
            <a:avLst/>
          </a:prstGeom>
          <a:noFill/>
        </p:spPr>
        <p:txBody>
          <a:bodyPr wrap="none" rtlCol="0">
            <a:spAutoFit/>
          </a:bodyPr>
          <a:lstStyle/>
          <a:p>
            <a:r>
              <a:rPr lang="en-US" sz="2400" dirty="0">
                <a:solidFill>
                  <a:prstClr val="white"/>
                </a:solidFill>
              </a:rPr>
              <a:t>19</a:t>
            </a:r>
            <a:r>
              <a:rPr lang="en-US" sz="2400" baseline="30000" dirty="0">
                <a:solidFill>
                  <a:prstClr val="white"/>
                </a:solidFill>
              </a:rPr>
              <a:t>th</a:t>
            </a:r>
            <a:endParaRPr lang="en-US" sz="2400" dirty="0">
              <a:solidFill>
                <a:prstClr val="white"/>
              </a:solidFill>
            </a:endParaRPr>
          </a:p>
        </p:txBody>
      </p:sp>
      <p:cxnSp>
        <p:nvCxnSpPr>
          <p:cNvPr id="22" name="Straight Connector 21"/>
          <p:cNvCxnSpPr/>
          <p:nvPr/>
        </p:nvCxnSpPr>
        <p:spPr>
          <a:xfrm flipV="1">
            <a:off x="7620000" y="3810000"/>
            <a:ext cx="0" cy="152932"/>
          </a:xfrm>
          <a:prstGeom prst="line">
            <a:avLst/>
          </a:prstGeom>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4260915" y="4267200"/>
            <a:ext cx="774571" cy="1200329"/>
          </a:xfrm>
          <a:prstGeom prst="rect">
            <a:avLst/>
          </a:prstGeom>
          <a:noFill/>
        </p:spPr>
        <p:txBody>
          <a:bodyPr wrap="none" rtlCol="0">
            <a:spAutoFit/>
          </a:bodyPr>
          <a:lstStyle/>
          <a:p>
            <a:pPr algn="ctr"/>
            <a:r>
              <a:rPr lang="en-US" sz="7200" b="1" spc="200" dirty="0">
                <a:ln w="29210">
                  <a:solidFill>
                    <a:srgbClr val="EB641B">
                      <a:tint val="10000"/>
                    </a:srgbClr>
                  </a:solidFill>
                </a:ln>
                <a:solidFill>
                  <a:srgbClr val="EB641B">
                    <a:satMod val="200000"/>
                    <a:alpha val="50000"/>
                  </a:srgbClr>
                </a:solidFill>
                <a:effectLst>
                  <a:innerShdw blurRad="50800" dist="50800" dir="8100000">
                    <a:srgbClr val="7D7D7D">
                      <a:alpha val="73000"/>
                    </a:srgbClr>
                  </a:innerShdw>
                </a:effectLst>
                <a:latin typeface="Arial Black" panose="020B0A04020102020204" pitchFamily="34" charset="0"/>
              </a:rPr>
              <a:t>?</a:t>
            </a:r>
          </a:p>
        </p:txBody>
      </p:sp>
      <p:sp>
        <p:nvSpPr>
          <p:cNvPr id="27" name="TextBox 26"/>
          <p:cNvSpPr txBox="1"/>
          <p:nvPr/>
        </p:nvSpPr>
        <p:spPr>
          <a:xfrm>
            <a:off x="7531067" y="4969132"/>
            <a:ext cx="1012650" cy="646331"/>
          </a:xfrm>
          <a:prstGeom prst="rect">
            <a:avLst/>
          </a:prstGeom>
          <a:solidFill>
            <a:schemeClr val="bg2">
              <a:lumMod val="10000"/>
            </a:schemeClr>
          </a:solidFill>
          <a:ln>
            <a:solidFill>
              <a:schemeClr val="tx1"/>
            </a:solidFill>
          </a:ln>
        </p:spPr>
        <p:txBody>
          <a:bodyPr wrap="none" rtlCol="0">
            <a:spAutoFit/>
          </a:bodyPr>
          <a:lstStyle/>
          <a:p>
            <a:pPr algn="ctr"/>
            <a:r>
              <a:rPr lang="en-US" dirty="0">
                <a:solidFill>
                  <a:prstClr val="white"/>
                </a:solidFill>
              </a:rPr>
              <a:t>Skeptical</a:t>
            </a:r>
            <a:br>
              <a:rPr lang="en-US" dirty="0">
                <a:solidFill>
                  <a:prstClr val="white"/>
                </a:solidFill>
              </a:rPr>
            </a:br>
            <a:r>
              <a:rPr lang="en-US" dirty="0">
                <a:solidFill>
                  <a:prstClr val="white"/>
                </a:solidFill>
              </a:rPr>
              <a:t>Criticism</a:t>
            </a:r>
          </a:p>
        </p:txBody>
      </p:sp>
      <p:sp>
        <p:nvSpPr>
          <p:cNvPr id="28" name="TextBox 27"/>
          <p:cNvSpPr txBox="1"/>
          <p:nvPr/>
        </p:nvSpPr>
        <p:spPr>
          <a:xfrm>
            <a:off x="518388" y="4969131"/>
            <a:ext cx="1539012" cy="646331"/>
          </a:xfrm>
          <a:prstGeom prst="rect">
            <a:avLst/>
          </a:prstGeom>
          <a:solidFill>
            <a:schemeClr val="bg2">
              <a:lumMod val="10000"/>
            </a:schemeClr>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dirty="0">
                <a:solidFill>
                  <a:prstClr val="white"/>
                </a:solidFill>
              </a:rPr>
              <a:t>Contemporary</a:t>
            </a:r>
            <a:br>
              <a:rPr lang="en-US" dirty="0">
                <a:solidFill>
                  <a:prstClr val="white"/>
                </a:solidFill>
              </a:rPr>
            </a:br>
            <a:r>
              <a:rPr lang="en-US" dirty="0">
                <a:solidFill>
                  <a:prstClr val="white"/>
                </a:solidFill>
              </a:rPr>
              <a:t>Testimony</a:t>
            </a:r>
          </a:p>
        </p:txBody>
      </p:sp>
      <p:sp>
        <p:nvSpPr>
          <p:cNvPr id="29" name="TextBox 28"/>
          <p:cNvSpPr txBox="1"/>
          <p:nvPr/>
        </p:nvSpPr>
        <p:spPr>
          <a:xfrm>
            <a:off x="1433511" y="3352800"/>
            <a:ext cx="516873" cy="461665"/>
          </a:xfrm>
          <a:prstGeom prst="rect">
            <a:avLst/>
          </a:prstGeom>
          <a:noFill/>
        </p:spPr>
        <p:txBody>
          <a:bodyPr wrap="none" rtlCol="0">
            <a:spAutoFit/>
          </a:bodyPr>
          <a:lstStyle/>
          <a:p>
            <a:r>
              <a:rPr lang="en-US" sz="2400" dirty="0">
                <a:solidFill>
                  <a:prstClr val="white"/>
                </a:solidFill>
              </a:rPr>
              <a:t>3</a:t>
            </a:r>
            <a:r>
              <a:rPr lang="en-US" sz="2400" baseline="30000" dirty="0">
                <a:solidFill>
                  <a:prstClr val="white"/>
                </a:solidFill>
              </a:rPr>
              <a:t>rd</a:t>
            </a:r>
            <a:endParaRPr lang="en-US" sz="2400" dirty="0">
              <a:solidFill>
                <a:prstClr val="white"/>
              </a:solidFill>
            </a:endParaRPr>
          </a:p>
        </p:txBody>
      </p:sp>
      <p:cxnSp>
        <p:nvCxnSpPr>
          <p:cNvPr id="30" name="Straight Connector 29"/>
          <p:cNvCxnSpPr/>
          <p:nvPr/>
        </p:nvCxnSpPr>
        <p:spPr>
          <a:xfrm flipV="1">
            <a:off x="1752600" y="3810000"/>
            <a:ext cx="0" cy="1529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42010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0" indent="0">
              <a:buNone/>
            </a:pPr>
            <a:r>
              <a:rPr lang="en-US" dirty="0">
                <a:latin typeface="Impact" panose="020B0806030902050204" pitchFamily="34" charset="0"/>
              </a:rPr>
              <a:t>The snowball effect</a:t>
            </a:r>
            <a:r>
              <a:rPr lang="en-US" dirty="0"/>
              <a:t>—when someone decries a bible book, he must also decry these other works as not genuine</a:t>
            </a:r>
          </a:p>
          <a:p>
            <a:pPr marL="0" indent="0">
              <a:buNone/>
            </a:pPr>
            <a:endParaRPr lang="en-US" dirty="0">
              <a:latin typeface="Impact" panose="020B0806030902050204" pitchFamily="34" charset="0"/>
            </a:endParaRPr>
          </a:p>
          <a:p>
            <a:pPr marL="0" indent="0">
              <a:buNone/>
            </a:pPr>
            <a:r>
              <a:rPr lang="en-US" dirty="0">
                <a:latin typeface="Impact" panose="020B0806030902050204" pitchFamily="34" charset="0"/>
              </a:rPr>
              <a:t>Verify</a:t>
            </a:r>
            <a:endParaRPr lang="en-US" dirty="0"/>
          </a:p>
          <a:p>
            <a:pPr lvl="1"/>
            <a:r>
              <a:rPr lang="en-US" dirty="0"/>
              <a:t>These books verify that the “disputed” books of today’s thinking were not disputed at the time closest to them</a:t>
            </a:r>
          </a:p>
          <a:p>
            <a:pPr lvl="1"/>
            <a:r>
              <a:rPr lang="en-US" dirty="0"/>
              <a:t>These books verify that New testament books were well known and understood to be Scripture</a:t>
            </a:r>
          </a:p>
        </p:txBody>
      </p:sp>
    </p:spTree>
    <p:extLst>
      <p:ext uri="{BB962C8B-B14F-4D97-AF65-F5344CB8AC3E}">
        <p14:creationId xmlns:p14="http://schemas.microsoft.com/office/powerpoint/2010/main" val="55142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Shown</a:t>
            </a:r>
          </a:p>
        </p:txBody>
      </p:sp>
      <p:sp>
        <p:nvSpPr>
          <p:cNvPr id="3" name="Content Placeholder 2"/>
          <p:cNvSpPr>
            <a:spLocks noGrp="1"/>
          </p:cNvSpPr>
          <p:nvPr>
            <p:ph idx="1"/>
          </p:nvPr>
        </p:nvSpPr>
        <p:spPr>
          <a:xfrm>
            <a:off x="762000" y="1600200"/>
            <a:ext cx="7924800" cy="5029200"/>
          </a:xfrm>
        </p:spPr>
        <p:txBody>
          <a:bodyPr>
            <a:normAutofit/>
          </a:bodyPr>
          <a:lstStyle/>
          <a:p>
            <a:pPr>
              <a:buFont typeface="Wingdings" panose="05000000000000000000" pitchFamily="2" charset="2"/>
              <a:buChar char="ü"/>
            </a:pPr>
            <a:r>
              <a:rPr lang="en-US" dirty="0"/>
              <a:t>Lesson 1: The canon of the Scriptures was established during the lifetime of the apostles</a:t>
            </a:r>
          </a:p>
          <a:p>
            <a:pPr>
              <a:buFont typeface="Wingdings" panose="05000000000000000000" pitchFamily="2" charset="2"/>
              <a:buChar char="ü"/>
            </a:pPr>
            <a:r>
              <a:rPr lang="en-US" dirty="0"/>
              <a:t>Lesson 2: The problems raised against these works have very little weight</a:t>
            </a:r>
          </a:p>
          <a:p>
            <a:pPr>
              <a:buFont typeface="Wingdings" panose="05000000000000000000" pitchFamily="2" charset="2"/>
              <a:buChar char="ü"/>
            </a:pPr>
            <a:r>
              <a:rPr lang="en-US" dirty="0"/>
              <a:t>Lesson 3, 4: The internal and external evidence for these letters is immovable</a:t>
            </a:r>
          </a:p>
        </p:txBody>
      </p:sp>
    </p:spTree>
    <p:extLst>
      <p:ext uri="{BB962C8B-B14F-4D97-AF65-F5344CB8AC3E}">
        <p14:creationId xmlns:p14="http://schemas.microsoft.com/office/powerpoint/2010/main" val="1997597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4:6</a:t>
            </a:r>
          </a:p>
        </p:txBody>
      </p:sp>
      <p:sp>
        <p:nvSpPr>
          <p:cNvPr id="3" name="Content Placeholder 2"/>
          <p:cNvSpPr>
            <a:spLocks noGrp="1"/>
          </p:cNvSpPr>
          <p:nvPr>
            <p:ph idx="1"/>
          </p:nvPr>
        </p:nvSpPr>
        <p:spPr/>
        <p:txBody>
          <a:bodyPr/>
          <a:lstStyle/>
          <a:p>
            <a:pPr marL="0" indent="0" algn="ctr">
              <a:buNone/>
            </a:pPr>
            <a:r>
              <a:rPr lang="en-US" sz="4000" dirty="0"/>
              <a:t>“Now these things, brethren, I have figuratively transferred to myself and Apollos for your sakes, that you may learn in us not to think beyond what is written, that none of you may be puffed up on behalf of one against the other.”</a:t>
            </a:r>
          </a:p>
          <a:p>
            <a:pPr marL="0" indent="0">
              <a:buNone/>
            </a:pPr>
            <a:endParaRPr lang="en-US" dirty="0"/>
          </a:p>
        </p:txBody>
      </p:sp>
    </p:spTree>
    <p:extLst>
      <p:ext uri="{BB962C8B-B14F-4D97-AF65-F5344CB8AC3E}">
        <p14:creationId xmlns:p14="http://schemas.microsoft.com/office/powerpoint/2010/main" val="1712235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14:36-38</a:t>
            </a:r>
          </a:p>
        </p:txBody>
      </p:sp>
      <p:sp>
        <p:nvSpPr>
          <p:cNvPr id="3" name="Content Placeholder 2"/>
          <p:cNvSpPr>
            <a:spLocks noGrp="1"/>
          </p:cNvSpPr>
          <p:nvPr>
            <p:ph idx="1"/>
          </p:nvPr>
        </p:nvSpPr>
        <p:spPr>
          <a:xfrm>
            <a:off x="990600" y="1600200"/>
            <a:ext cx="7543800" cy="5105400"/>
          </a:xfrm>
        </p:spPr>
        <p:txBody>
          <a:bodyPr>
            <a:normAutofit lnSpcReduction="10000"/>
          </a:bodyPr>
          <a:lstStyle/>
          <a:p>
            <a:pPr marL="0" indent="569913">
              <a:buNone/>
            </a:pPr>
            <a:r>
              <a:rPr lang="en-US" sz="4000" baseline="30000" dirty="0"/>
              <a:t>38</a:t>
            </a:r>
            <a:r>
              <a:rPr lang="en-US" sz="4000" dirty="0"/>
              <a:t> Or did the word of God come originally from you? Or was it you only that it reached?</a:t>
            </a:r>
          </a:p>
          <a:p>
            <a:pPr marL="0" indent="569913">
              <a:buNone/>
            </a:pPr>
            <a:r>
              <a:rPr lang="en-US" sz="4000" baseline="30000" dirty="0"/>
              <a:t>37</a:t>
            </a:r>
            <a:r>
              <a:rPr lang="en-US" sz="4000" dirty="0"/>
              <a:t>  If anyone thinks himself to be a prophet or spiritual, let him acknowledge that the things which I write to you are the commandments of the Lord.</a:t>
            </a:r>
          </a:p>
          <a:p>
            <a:pPr marL="0" indent="569913">
              <a:buNone/>
            </a:pPr>
            <a:r>
              <a:rPr lang="en-US" sz="4000" baseline="30000" dirty="0"/>
              <a:t>38</a:t>
            </a:r>
            <a:r>
              <a:rPr lang="en-US" sz="4000" dirty="0"/>
              <a:t>  But if anyone is ignorant, let him be ignorant.</a:t>
            </a:r>
          </a:p>
          <a:p>
            <a:pPr marL="0" indent="0">
              <a:buNone/>
            </a:pPr>
            <a:endParaRPr lang="en-US" dirty="0"/>
          </a:p>
        </p:txBody>
      </p:sp>
    </p:spTree>
    <p:extLst>
      <p:ext uri="{BB962C8B-B14F-4D97-AF65-F5344CB8AC3E}">
        <p14:creationId xmlns:p14="http://schemas.microsoft.com/office/powerpoint/2010/main" val="461380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600200"/>
            <a:ext cx="7924800" cy="5105400"/>
          </a:xfrm>
        </p:spPr>
        <p:txBody>
          <a:bodyPr>
            <a:normAutofit/>
          </a:bodyPr>
          <a:lstStyle/>
          <a:p>
            <a:pPr>
              <a:buFont typeface="Wingdings" panose="05000000000000000000" pitchFamily="2" charset="2"/>
              <a:buChar char="Ø"/>
            </a:pPr>
            <a:r>
              <a:rPr lang="en-US" sz="3600" dirty="0"/>
              <a:t>Some were in Christ before Paul was an apostle (Rom. 16:7)</a:t>
            </a:r>
          </a:p>
          <a:p>
            <a:pPr>
              <a:buFont typeface="Wingdings" panose="05000000000000000000" pitchFamily="2" charset="2"/>
              <a:buChar char="Ø"/>
            </a:pPr>
            <a:r>
              <a:rPr lang="en-US" sz="3600" dirty="0"/>
              <a:t>It necessarily infers that they accepted his apostleship (Rom. 1:1; 11:3)</a:t>
            </a:r>
          </a:p>
          <a:p>
            <a:pPr lvl="1"/>
            <a:r>
              <a:rPr lang="en-US" sz="3200" dirty="0"/>
              <a:t>Would only have accepted it based on infallible evidence (cf. 2 Cor. 12:12)</a:t>
            </a:r>
          </a:p>
          <a:p>
            <a:pPr lvl="1"/>
            <a:r>
              <a:rPr lang="en-US" sz="3200" dirty="0"/>
              <a:t>We must also recognize his position and teaching as the words of Christ!</a:t>
            </a:r>
          </a:p>
          <a:p>
            <a:pPr lvl="2"/>
            <a:r>
              <a:rPr lang="en-US" sz="2800" dirty="0"/>
              <a:t>2 Peter 3:15, 16</a:t>
            </a:r>
          </a:p>
        </p:txBody>
      </p:sp>
    </p:spTree>
    <p:extLst>
      <p:ext uri="{BB962C8B-B14F-4D97-AF65-F5344CB8AC3E}">
        <p14:creationId xmlns:p14="http://schemas.microsoft.com/office/powerpoint/2010/main" val="1811284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Irenaeus (A.D. 120-202)</a:t>
            </a:r>
            <a:br>
              <a:rPr lang="en-US" dirty="0"/>
            </a:br>
            <a:r>
              <a:rPr lang="en-US" dirty="0"/>
              <a:t>~</a:t>
            </a:r>
            <a:r>
              <a:rPr lang="en-US" sz="2800" dirty="0"/>
              <a:t>A.D. 180, </a:t>
            </a:r>
            <a:r>
              <a:rPr lang="en-US" sz="2800" i="1" dirty="0"/>
              <a:t>Against Heresies:</a:t>
            </a:r>
            <a:endParaRPr lang="en-US" dirty="0"/>
          </a:p>
          <a:p>
            <a:pPr marL="465138" indent="0">
              <a:buNone/>
            </a:pPr>
            <a:r>
              <a:rPr lang="en-US" dirty="0"/>
              <a:t>“The blessed apostles, then, having founded and built up the Church, committed into the hands of Linus the office of the episcopate. Of this Linus, Paul makes mention in the Epistles to Timothy.”</a:t>
            </a:r>
          </a:p>
          <a:p>
            <a:pPr marL="465138" indent="0">
              <a:buNone/>
            </a:pPr>
            <a:r>
              <a:rPr lang="en-US" sz="2200" dirty="0"/>
              <a:t>(Book 3, 3:3; cf. 2 Timothy 4:21)</a:t>
            </a:r>
          </a:p>
        </p:txBody>
      </p:sp>
    </p:spTree>
    <p:extLst>
      <p:ext uri="{BB962C8B-B14F-4D97-AF65-F5344CB8AC3E}">
        <p14:creationId xmlns:p14="http://schemas.microsoft.com/office/powerpoint/2010/main" val="1921518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Irenaeus (A.D. 120-202)</a:t>
            </a:r>
            <a:br>
              <a:rPr lang="en-US" dirty="0"/>
            </a:br>
            <a:r>
              <a:rPr lang="en-US" sz="2800" dirty="0"/>
              <a:t>~A.D. 180, </a:t>
            </a:r>
            <a:r>
              <a:rPr lang="en-US" sz="2800" i="1" dirty="0"/>
              <a:t>Against Heresies:</a:t>
            </a:r>
            <a:endParaRPr lang="en-US" sz="2800" dirty="0"/>
          </a:p>
          <a:p>
            <a:pPr marL="465138" indent="0">
              <a:buNone/>
            </a:pPr>
            <a:r>
              <a:rPr lang="en-US" dirty="0"/>
              <a:t>“…as Paul also says, ‘A man that is an heretic, after the first and second admonition, reject; knowing that he that is such is subverted, and sinneth, being condemned of himself.’” </a:t>
            </a:r>
          </a:p>
          <a:p>
            <a:pPr marL="465138" indent="0">
              <a:buNone/>
            </a:pPr>
            <a:r>
              <a:rPr lang="en-US" sz="2200" dirty="0"/>
              <a:t>(Book 3, 3:4; cf. Titus 3:10, 11)</a:t>
            </a:r>
          </a:p>
        </p:txBody>
      </p:sp>
    </p:spTree>
    <p:extLst>
      <p:ext uri="{BB962C8B-B14F-4D97-AF65-F5344CB8AC3E}">
        <p14:creationId xmlns:p14="http://schemas.microsoft.com/office/powerpoint/2010/main" val="223530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“‘But the love of money is the root of all evils.’ Knowing, therefore, that ‘as we brought nothing into the world, so we can carry nothing out,’ let us arm ourselves with the </a:t>
            </a:r>
            <a:r>
              <a:rPr lang="en-US" u="sng" dirty="0"/>
              <a:t>armour of righteousness</a:t>
            </a:r>
            <a:r>
              <a:rPr lang="en-US" dirty="0"/>
              <a:t>; and let us teach, first of all, ourselves to walk in the commandments of the Lord” </a:t>
            </a:r>
          </a:p>
          <a:p>
            <a:pPr marL="465138" indent="0">
              <a:buNone/>
            </a:pPr>
            <a:r>
              <a:rPr lang="en-US" sz="2200" dirty="0"/>
              <a:t>(chapter 4:1; cf. 1 Tim. 6:7, 10; </a:t>
            </a:r>
            <a:r>
              <a:rPr lang="en-US" sz="2200" u="sng" dirty="0"/>
              <a:t>2 Cor. 6:7</a:t>
            </a:r>
            <a:r>
              <a:rPr lang="en-US" sz="2200" dirty="0"/>
              <a:t>)</a:t>
            </a:r>
          </a:p>
        </p:txBody>
      </p:sp>
    </p:spTree>
    <p:extLst>
      <p:ext uri="{BB962C8B-B14F-4D97-AF65-F5344CB8AC3E}">
        <p14:creationId xmlns:p14="http://schemas.microsoft.com/office/powerpoint/2010/main" val="293398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“Knowing then that God is not mocked, we ought to walk worthily of His commandment and His glory.” </a:t>
            </a:r>
          </a:p>
          <a:p>
            <a:pPr marL="465138" indent="0">
              <a:buNone/>
            </a:pPr>
            <a:r>
              <a:rPr lang="en-US" sz="2200" dirty="0"/>
              <a:t>(chapter 5:1; cf. Gal. 6:7)</a:t>
            </a:r>
          </a:p>
        </p:txBody>
      </p:sp>
    </p:spTree>
    <p:extLst>
      <p:ext uri="{BB962C8B-B14F-4D97-AF65-F5344CB8AC3E}">
        <p14:creationId xmlns:p14="http://schemas.microsoft.com/office/powerpoint/2010/main" val="362497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“In like manner deacons should be blameless in the presence of His righteousness, as deacons of God and Christ and not of men; not calumniators, not double-tongued, not lovers of money, temperate in all things, compassionate, diligent, walking according to the truth</a:t>
            </a:r>
            <a:br>
              <a:rPr lang="en-US" dirty="0"/>
            </a:br>
            <a:r>
              <a:rPr lang="en-US" dirty="0"/>
              <a:t>of </a:t>
            </a:r>
            <a:r>
              <a:rPr lang="en-US" u="sng" dirty="0"/>
              <a:t>the Lord who became a </a:t>
            </a:r>
            <a:r>
              <a:rPr lang="en-US" i="1" u="sng" dirty="0"/>
              <a:t>minister (deacon) of all</a:t>
            </a:r>
            <a:r>
              <a:rPr lang="en-US" dirty="0"/>
              <a:t>.” </a:t>
            </a:r>
          </a:p>
          <a:p>
            <a:pPr marL="465138" indent="0">
              <a:buNone/>
            </a:pPr>
            <a:r>
              <a:rPr lang="en-US" sz="2200" dirty="0"/>
              <a:t>(chapter 5:2; cf. 1 Tim. 3:8; </a:t>
            </a:r>
            <a:r>
              <a:rPr lang="en-US" sz="2200" u="sng" dirty="0"/>
              <a:t>Matt. 2o:28</a:t>
            </a:r>
            <a:r>
              <a:rPr lang="en-US" sz="2200" dirty="0"/>
              <a:t>)</a:t>
            </a:r>
          </a:p>
        </p:txBody>
      </p:sp>
    </p:spTree>
    <p:extLst>
      <p:ext uri="{BB962C8B-B14F-4D97-AF65-F5344CB8AC3E}">
        <p14:creationId xmlns:p14="http://schemas.microsoft.com/office/powerpoint/2010/main" val="4264443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“For if we be well pleasing unto Him in this present world, we shall receive the future world also, according as He promised us to raise us from the dead, and that if we conduct ourselves worthily of Him </a:t>
            </a:r>
            <a:r>
              <a:rPr lang="en-US" i="1" u="sng" dirty="0"/>
              <a:t>we shall also reign with Him</a:t>
            </a:r>
            <a:r>
              <a:rPr lang="en-US" i="1" dirty="0"/>
              <a:t>,</a:t>
            </a:r>
            <a:r>
              <a:rPr lang="en-US" dirty="0"/>
              <a:t> if indeed we have faith.”</a:t>
            </a:r>
          </a:p>
          <a:p>
            <a:pPr marL="465138" indent="0">
              <a:buNone/>
            </a:pPr>
            <a:r>
              <a:rPr lang="en-US" sz="2200" dirty="0"/>
              <a:t>(chapter 5:2; cf. 2 Tim. 2:12)</a:t>
            </a:r>
          </a:p>
        </p:txBody>
      </p:sp>
    </p:spTree>
    <p:extLst>
      <p:ext uri="{BB962C8B-B14F-4D97-AF65-F5344CB8AC3E}">
        <p14:creationId xmlns:p14="http://schemas.microsoft.com/office/powerpoint/2010/main" val="116035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Witnesses</a:t>
            </a:r>
          </a:p>
        </p:txBody>
      </p:sp>
      <p:sp>
        <p:nvSpPr>
          <p:cNvPr id="3" name="Content Placeholder 2"/>
          <p:cNvSpPr>
            <a:spLocks noGrp="1"/>
          </p:cNvSpPr>
          <p:nvPr>
            <p:ph idx="1"/>
          </p:nvPr>
        </p:nvSpPr>
        <p:spPr>
          <a:xfrm>
            <a:off x="762000" y="1600200"/>
            <a:ext cx="7924800" cy="5257800"/>
          </a:xfrm>
        </p:spPr>
        <p:txBody>
          <a:bodyPr>
            <a:normAutofit/>
          </a:bodyPr>
          <a:lstStyle/>
          <a:p>
            <a:pPr marL="0" indent="0">
              <a:buNone/>
            </a:pPr>
            <a:r>
              <a:rPr lang="en-US" dirty="0"/>
              <a:t>Polycarp (A.D. 69-155)</a:t>
            </a:r>
            <a:br>
              <a:rPr lang="en-US" dirty="0"/>
            </a:br>
            <a:r>
              <a:rPr lang="en-US" sz="2800" dirty="0"/>
              <a:t>~A.D. 120, </a:t>
            </a:r>
            <a:r>
              <a:rPr lang="en-US" sz="2800" i="1" dirty="0"/>
              <a:t>Epistle to the Philippians:</a:t>
            </a:r>
            <a:endParaRPr lang="en-US" sz="2800" dirty="0"/>
          </a:p>
          <a:p>
            <a:pPr marL="465138" indent="0">
              <a:buNone/>
            </a:pPr>
            <a:r>
              <a:rPr lang="en-US" dirty="0"/>
              <a:t>“I am greatly grieved for Valens, who was once a presbyter among you, because he so little understands the place that was given him [in the Church]. I exhort you, therefore, that ye abstain from covetousness, and that ye be chaste and truthful. ‘Abstain from every form of evil.’”</a:t>
            </a:r>
          </a:p>
          <a:p>
            <a:pPr marL="465138" indent="0">
              <a:buNone/>
            </a:pPr>
            <a:r>
              <a:rPr lang="en-US" sz="2200" dirty="0"/>
              <a:t>(chapter 11:1; cf. 1 Thess. 5:22)</a:t>
            </a:r>
          </a:p>
        </p:txBody>
      </p:sp>
    </p:spTree>
    <p:extLst>
      <p:ext uri="{BB962C8B-B14F-4D97-AF65-F5344CB8AC3E}">
        <p14:creationId xmlns:p14="http://schemas.microsoft.com/office/powerpoint/2010/main" val="142001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rol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581</Words>
  <Application>Microsoft Office PowerPoint</Application>
  <PresentationFormat>On-screen Show (4:3)</PresentationFormat>
  <Paragraphs>106</Paragraphs>
  <Slides>24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Calibri</vt:lpstr>
      <vt:lpstr>Papyrus</vt:lpstr>
      <vt:lpstr>Wingdings</vt:lpstr>
      <vt:lpstr>Impact</vt:lpstr>
      <vt:lpstr>Arial</vt:lpstr>
      <vt:lpstr>Arial Black</vt:lpstr>
      <vt:lpstr>Lithos Pro Regular</vt:lpstr>
      <vt:lpstr>Lucida Calligraphy</vt:lpstr>
      <vt:lpstr>Bell Gothic Std Light</vt:lpstr>
      <vt:lpstr>Office Theme</vt:lpstr>
      <vt:lpstr>scroll</vt:lpstr>
      <vt:lpstr>The Canon of Scripture</vt:lpstr>
      <vt:lpstr>Ancient Testimony</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Three Witnesses</vt:lpstr>
      <vt:lpstr>Clement</vt:lpstr>
      <vt:lpstr>Problem</vt:lpstr>
      <vt:lpstr>Summary</vt:lpstr>
      <vt:lpstr>We Have Shown</vt:lpstr>
      <vt:lpstr>1 Corinthians 4:6</vt:lpstr>
      <vt:lpstr>1 Corinthians 14:36-38</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Canon of Scripture</dc:title>
  <dc:creator>Steven J. Wallace</dc:creator>
  <cp:lastModifiedBy>Steven J. Wallace</cp:lastModifiedBy>
  <cp:revision>20</cp:revision>
  <cp:lastPrinted>2016-05-01T20:34:24Z</cp:lastPrinted>
  <dcterms:created xsi:type="dcterms:W3CDTF">2016-04-08T21:45:19Z</dcterms:created>
  <dcterms:modified xsi:type="dcterms:W3CDTF">2016-05-01T20:34:55Z</dcterms:modified>
</cp:coreProperties>
</file>